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63" r:id="rId10"/>
    <p:sldId id="264" r:id="rId11"/>
    <p:sldId id="265" r:id="rId12"/>
    <p:sldId id="293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2" r:id="rId21"/>
    <p:sldId id="273" r:id="rId22"/>
    <p:sldId id="295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1" r:id="rId40"/>
    <p:sldId id="296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95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4087" y="1041948"/>
            <a:ext cx="7323952" cy="176201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软件需求工程分析文档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3518488"/>
            <a:ext cx="6629400" cy="51686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项目名称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校务问答机器人（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LLM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驱动）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zh-CN" altLang="en-US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项目负责人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张炳欣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zh-CN" altLang="en-US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小组成员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张炳欣，肖宇轩，张盛易，张奕凡，王泽宇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2588" r="2588"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需求工程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需求调研与用户访谈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调研用户深入访谈，挖掘师生需求，精准捕获教育机器人场景，为项目奠基。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功能需求收集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功能需求全面收集，涵盖问答、互动、管理，确保教育机器人功能完备，满足师生期望。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需求分类与优先级排序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需求细致分类，明确必备与扩展功能，科学排序优先级，确保开发有序高效。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需求规格说明书编写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编写详尽需求规格，涵盖用例、流程、交互，为项目执行提供清晰指导与标准。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82607" y="1947878"/>
            <a:ext cx="3851394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系统架构设计合理，前后端框架选型得当，LLM集成方案优化，确保高效稳定运行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架构设计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385139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原型设计注重交互，搜索框、热搜排序、讨论区等功能完备，提升用户体验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交互原型设计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385139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数据库ER图详尽规划，API接口文档规范编写，保障数据存储与交互高效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数据库与接口设计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系统设计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6043AB-774E-A747-B822-591F09B3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06209"/>
            <a:ext cx="6172200" cy="4381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3107-0B1B-EFD0-793D-30EF5DE0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BC628B3-8ED0-6A98-3384-D0AEF5E8F937}"/>
              </a:ext>
            </a:extLst>
          </p:cNvPr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385384E-D2C4-4B87-BCA2-23E229C95923}"/>
              </a:ext>
            </a:extLst>
          </p:cNvPr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061BCED-FB48-2FBB-57E9-106D8BAD9A46}"/>
              </a:ext>
            </a:extLst>
          </p:cNvPr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585998-1DFA-203E-6BC4-CDAE2C3D5F4C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系统设计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C5E4D6-C8E9-A64D-EC32-F5817D97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64094"/>
            <a:ext cx="8229600" cy="58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6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t="4109" b="4109"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问答服务模块开发，集成LLM技术，实现自然语言流畅问答，意图识别精准无误。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点赞吐槽模块上线，结合热搜算法，实时反馈用户意见，热度排序激发互动热情。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内容审核与用户管理界面优化，集成数据统计与权限管理，提升校务管理效率。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全面系统测试，覆盖功能性能，确保问答准确高效，应对高并发场景无忧。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开发与测试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核心功能开发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互动功能开发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管理员后台开发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系统测试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系统部署与上线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部署文档详尽指导，用户手册操作便捷，服务器配置与LLM模型部署高效完成。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运维支持与迭代优化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运维日志详尽记录，版本更新及时推送，知识库定期更新优化LLM模型。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部署与运维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A57E-953F-E5E5-EAEB-29DBC7A1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FE7399E-DA1A-4EE9-BF73-6719CDAC53AF}"/>
              </a:ext>
            </a:extLst>
          </p:cNvPr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FFC426D-CD0B-2DF7-800B-3F64FFB14415}"/>
              </a:ext>
            </a:extLst>
          </p:cNvPr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CA8668F-20FB-957A-9F74-EBB6F0C3A078}"/>
              </a:ext>
            </a:extLst>
          </p:cNvPr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系统部署与上线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CF6C58-7197-7648-33AC-CF985E07D4C5}"/>
              </a:ext>
            </a:extLst>
          </p:cNvPr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部署文档详尽指导，用户手册操作便捷，服务器配置与LLM模型部署高效完成。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646795F-3F54-9DDE-2558-BC8B52B3FA3F}"/>
              </a:ext>
            </a:extLst>
          </p:cNvPr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运维支持与迭代优化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0A85BA-773E-5BE4-7186-1314BF03C097}"/>
              </a:ext>
            </a:extLst>
          </p:cNvPr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运维日志详尽记录，版本更新及时推送，知识库定期更新优化LLM模型。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2D47F59-5B36-B8E5-F34A-120C23B650B9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部署与运维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3AC61-D76B-C171-6328-55EBD741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3" y="314083"/>
            <a:ext cx="11190098" cy="6162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92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项目组织结构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369" r="30369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3819" r="23819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23819" r="23819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深入调研用户需求，编写详尽的调研报告，为项目需求提供有力支撑，确保产品贴合市场与用户需求。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用户调研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专业撰写需求规格说明书，清晰定义项目范围、目标、功能要求及验收标准，为项目成功奠定坚实基础。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文档编写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897" b="4897"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技术组</a:t>
            </a:r>
          </a:p>
        </p:txBody>
      </p:sp>
      <p:sp>
        <p:nvSpPr>
          <p:cNvPr id="4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系统测试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全面覆盖系统各项功能，实施严格性能测试，确保系统稳定可靠，及时发现并修复潜在问题。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原型开发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根据需求规格，运用前沿技术高效开发系统原型，确保功能实现准确无误，为后续开发提供坚实蓝图。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需求验证</a:t>
            </a:r>
          </a:p>
        </p:txBody>
      </p:sp>
      <p:cxnSp>
        <p:nvCxnSpPr>
          <p:cNvPr id="3" name="Connector 3"/>
          <p:cNvCxnSpPr/>
          <p:nvPr/>
        </p:nvCxnSpPr>
        <p:spPr>
          <a:xfrm>
            <a:off x="1197254" y="5988003"/>
            <a:ext cx="10998321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4"/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严格审查需求文档，通过会议讨论与实地调研，确保需求理解准确无误，为项目质量奠定坚实基础。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变更管理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建立灵活的变更管理机制，对需求变更进行快速响应与有效管理，确保项目顺利推进，不受变更影响。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3574694" y="3297546"/>
            <a:ext cx="86142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质量组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74354" y="3117436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810" y="2652001"/>
            <a:ext cx="4405428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2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74354" y="3117436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9810" y="2652001"/>
            <a:ext cx="4405428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2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0606" y="1283259"/>
            <a:ext cx="5869683" cy="4692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WBS分解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项目组织结构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进度计划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资源与预算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风险管理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配置管理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人员任务分配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进度计划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进度监控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随着项目推进，甘特图实时更新，为项目经理提供精准监控，确保项目按时按质完成，达成既定目标。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进度概览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甘特图直观展示了项目的时间线，从项目启动到最终验收，每一阶段的任务清晰标注，便于团队整体把握项目进度。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任务依赖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通过甘特图，我们可以清晰地看到各项任务之间的依赖关系，从而确保项目按计划有序进行，有效预防延期风险。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176D-7E8D-4315-951A-81CAFE51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C53EC35-FF49-8031-C53E-4C05D03FD4D3}"/>
              </a:ext>
            </a:extLst>
          </p:cNvPr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进度监控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EE86F0E-58E1-BFC0-6D1A-A637D488CE67}"/>
              </a:ext>
            </a:extLst>
          </p:cNvPr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随着项目推进，甘特图实时更新，为项目经理提供精准监控，确保项目按时按质完成，达成既定目标。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020761A-377B-EDA6-E901-0EBBFDA51E3F}"/>
              </a:ext>
            </a:extLst>
          </p:cNvPr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6D33DE-AE40-FBCD-EE92-02A72F8D6517}"/>
              </a:ext>
            </a:extLst>
          </p:cNvPr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进度概览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6ED3D2-DC74-3E69-DE87-8D524D139316}"/>
              </a:ext>
            </a:extLst>
          </p:cNvPr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甘特图直观展示了项目的时间线，从项目启动到最终验收，每一阶段的任务清晰标注，便于团队整体把握项目进度。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2A6E4A-BE6D-0173-1D14-D59EAB1766C0}"/>
              </a:ext>
            </a:extLst>
          </p:cNvPr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任务依赖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7B4B9D-5F79-D6D5-C4BC-751CF94FD08F}"/>
              </a:ext>
            </a:extLst>
          </p:cNvPr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通过甘特图，我们可以清晰地看到各项任务之间的依赖关系，从而确保项目按计划有序进行，有效预防延期风险。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17EE92-047D-CD83-D1C3-8072D6BF02F7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A4200E4-2ACD-2635-1A58-1D47185F82C7}"/>
              </a:ext>
            </a:extLst>
          </p:cNvPr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6C655F9-4C9B-1623-DCCB-CC907494D168}"/>
              </a:ext>
            </a:extLst>
          </p:cNvPr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2" name="图片 1" descr="甘特图">
            <a:extLst>
              <a:ext uri="{FF2B5EF4-FFF2-40B4-BE49-F238E27FC236}">
                <a16:creationId xmlns:a16="http://schemas.microsoft.com/office/drawing/2014/main" id="{DA990C21-09CB-1E0E-96BE-04AEDDC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9" y="1447800"/>
            <a:ext cx="11596092" cy="47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第三周完成需求规格说明书（SRS_v1.0.docx），明确项目范围与功能要求，为后续开发奠定坚实基础。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需求规格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第六周完成原型设计稿，通过用户测试与反馈，优化界面交互，确保系统原型贴合用户需求与期望。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系统原型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第十二周实施最终验收，依据用户签字验收单，全面评估项目成果，确保高质量交付，满足客户需求。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最终验收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417" r="417"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里程碑清单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资源与预算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050" b="1050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团队精干高效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通过详尽的OBS组织图，明确了各小组成员的具体职责与任务，确保每位成员都能清晰了解自身在项目中的定位。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职能分配明确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进度计划有序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结合甘特图的时间规划，项目自启动至最终验收，历经需求规格制定、系统原型确认等关键阶段，每一步都紧密相连。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项目团队由需求组、技术组和质量组构成，每组各司其职又紧密协作，确保项目需求的全面覆盖与高效执行。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人力资源分配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070039" y="1545914"/>
            <a:ext cx="3861422" cy="3861422"/>
          </a:xfrm>
          <a:prstGeom prst="diamond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预算明细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00" y="2235958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项目总预算精确控制，涵盖人力、服务器、API购买及应急储备，确保资源合理分配，实现项目效益最大化。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00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成本精细规划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7972" y="2207383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人力成本细致规划，充分考虑团队规模、技能需求与工时效率，实现资源优化配置，降低运营成本。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8535" y="5255554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预留应急储备金，灵活应对项目过程中的突发风险与不确定性，增强项目财务韧性。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535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人力成本控支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4" y="5284129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服务器与API费用专项预算，确保技术基础设施完备，支持项目技术栈稳定运行，保障项目实施质量。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62" y="470662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技术资源保障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36435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17015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7890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TextBox 14"/>
          <p:cNvSpPr txBox="1"/>
          <p:nvPr/>
        </p:nvSpPr>
        <p:spPr>
          <a:xfrm>
            <a:off x="698470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13947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TextBox 16"/>
          <p:cNvSpPr txBox="1"/>
          <p:nvPr/>
        </p:nvSpPr>
        <p:spPr>
          <a:xfrm>
            <a:off x="694526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2492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/>
        </p:nvSpPr>
        <p:spPr>
          <a:xfrm>
            <a:off x="413071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8535" y="480187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风险储备充足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风险管理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LLM回答准确率不足的风险ID为R01，风险描述为LLM回答准确率不足，概率为高，影响也为高，应对措施为人工审核兜底机制与定期优化训练语料库。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风险登记表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多部门需求冲突的风险ID为R02，风险描述为多部门需求冲突，概率为中，影响也为中，应对措施为设立优先级投票制度与召开协调会议。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师生使用率低的风险ID为R03，风险描述为师生使用率低，概率为中，影响也为中，应对措施为设计积分奖励系统与联合学工部推广。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API接口不稳定/费用超支的风险ID为R04，风险描述为LLM API接口不稳定/费用超支，概率为低，影响为高，应对措施为备用API方案与设置用量监控。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风险登记表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校务知识库数据更新延迟的风险ID为R05，风险描述为校务知识库数据更新延迟，概率为高，影响为低，应对措施为自动同步脚本与人工定期检查。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原型迭代进度延误的风险ID为R06，风险描述为原型迭代进度延误，概率为中，影响也为中，应对措施为拆分里程碑与增加每周进度评审。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1668" y="14050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1668" y="1916915"/>
            <a:ext cx="4314825" cy="91647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R01对应着“LLM回答准确率不足”这一风险描述。此风险ID用于唯一标识这一特定的风险情况，以便于我们进行后续的风险评估和管理。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46698" y="14050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6698" y="1916915"/>
            <a:ext cx="4295775" cy="96698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R02代表“多部门需求冲突”这一潜在风险。这一风险ID旨在提醒我们关注并妥善处理多部门之间的需求差异，以确保项目的顺利进行。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668" y="3037215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668" y="3547367"/>
            <a:ext cx="431482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R03标识了“师生使用率低”这一风险。这一风险ID帮助我们识别并分析导致师生使用率不高的原因，进而采取相应措施促进使用率的提升。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6698" y="3037215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6698" y="3547367"/>
            <a:ext cx="429577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R04对应于“LLM API接口不稳定/费用超支”这一风险情况。此ID用于唯一标识这一特定的风险，以便我们进行后续的风险评估和管理。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668" y="46934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1668" y="5155321"/>
            <a:ext cx="431482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R05代表“校务知识库数据更新延迟”这一潜在问题。此ID用于标识和追踪校务知识库数据更新延迟的风险，确保数据能够及时更新。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6698" y="46934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6698" y="5155321"/>
            <a:ext cx="429577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R06标识了“原型迭代进度延误”这一风险。这一风险ID帮助我们识别并分析导致原型迭代进度延误的原因，进而采取相应措施加快进度。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363" y="1452351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31800" y="1461876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2865" y="3084545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31800" y="3094070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865" y="4754608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31800" y="4754608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5764" y="127147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035" y="2989034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0305" y="472520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733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9463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192" y="1670999"/>
            <a:ext cx="4486656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风险描述为LLM回答准确率不足，这可能会导致用户满意度下降，甚至影响用户体验，需要采取措施提升回答准确率至用户可接受水平。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463" y="3410120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风险描述为多部门需求冲突，可能会导致项目延期和成本增加。需要建立有效的沟通机制和冲突解决机制来确保项目顺利进行。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733" y="5149114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风险描述为师生使用率低，可能会导致项目投入的资源得不到充分利用。需要采取措施提高师生使用率，如提供培训、优化界面等。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5764" y="163418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风险描述为LLM API接口不稳定/费用超支，可能会影响到项目的顺利进行。需要备选稳定的API方案并监控用量以避免费用超支。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8035" y="337330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风险描述为校务知识库数据更新延迟，可能会导致信息不准确或过时。需要采取措施确保数据及时更新，如设置自动化更新脚本。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0305" y="5112302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风险描述为原型迭代进度延误，可能会导致项目延期。需要采取措施加快迭代速度，如增加资源、优化流程等，以确保项目按时完成。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16" name="AutoShape 16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9" name="Connector 19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20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21" name="AutoShape 21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24" name="Connector 24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概率为中的风险表示这些风险发生的可能性适中，仍需引起我们的关注并采取适当的措施进行预防和控制，以确保项目能够顺利进行。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概率为低的风险表明这些风险不太容易发生，但一旦发生可能带来严重后果。需要保持警惕，制定好相应的应对措施以减少损失。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概率为高的风险意味着这些风险更容易发生，且一旦发生可能带来严重的影响。需要采取积极且有效的措施来预防和减轻这些风险。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影响为低的风险表明这些风险对项目整体影响有限，但仍需关注其潜在影响，并采取相应的措施进行监控和管理，确保项目顺利进行。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影响为高的风险意味着这些风险一旦发生，可能导致项目延期、成本增加或质量下降等严重后果，需要立即采取行动预防和减轻这些影响。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影响为中的风险表示这些风险发生后，可能会对项目进度、成本或质量产生一定影响，但仍允许我们在一定范围内进行调整和补救。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5764" y="127147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035" y="2989034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0305" y="472520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733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9463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192" y="1670999"/>
            <a:ext cx="4486656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应对措施包括建立人工审核兜底机制，确保答案准确性；同时，定期优化训练语料库，提升LLM的回答能力。技术组负责实施。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463" y="3410120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应对措施是设立优先级投票制度，明确需求优先级；同时召开协调会议，各部门充分沟通达成共识。项目经理负责协调与实施。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733" y="5149114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应对措施包括设计积分奖励系统，激励师生使用；同时联合学工部推广，扩大用户群体并提高活跃度。市场组负责相关活动的执行。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5764" y="163418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应对措施是准备备用API方案（本地模型），确保服务不中断；同时设置用量监控，及时发现并处理异常用量情况。运维组负责实施。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8035" y="337330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应对措施是自动同步脚本，实时更新知识库数据；同时人工定期检查，确保数据准确性和完整性。数据组负责相关实施工作。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0305" y="5112302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应对措施是拆分里程碑任务目标，降低迭代难度；同时增加每周进度评审会议，，及时发现并解决问题。开发组负责相关实施工作。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16" name="AutoShape 16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9" name="Connector 19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20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21" name="AutoShape 21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24" name="Connector 24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配置管理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rgbClr val="FFFFFF">
              <a:alpha val="100000"/>
            </a:srgbClr>
          </a:solidFill>
          <a:ln/>
          <a:effectLst>
            <a:outerShdw blurRad="381000">
              <a:srgbClr val="000000">
                <a:alpha val="7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4599214" y="2711090"/>
            <a:ext cx="6477000" cy="125774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Git仓库地址是https://github.com/blindwithglasses/-.git。该地址用于存储项目代码、文档和其他相关资料，确保数据的安全与团队协作的便利性。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仓库地址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为了应对网络波动，我们已部署Git仓库的国内镜像站，实现代码的快速同步与备份，保障项目在任何网络环境下的稳定运行，提升团队协作效率。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镜像同步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Git仓库地址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分支管理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593" y="2246047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采用严谨的分叉与合并策略，确保main分支稳定无虞，dev分支活跃开发，test分支专注测试。任何变更前充分讨论，确保代码质量，维护版本控制清晰。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协作流程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798345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推行高效的协作流程，成员共享dev分支，测试通过后立即合并至main。同时，鼓励持续集成与交付，加速软件开发周期，提升项目整体进展效率。</a:t>
            </a:r>
          </a:p>
        </p:txBody>
      </p:sp>
      <p:cxnSp>
        <p:nvCxnSpPr>
          <p:cNvPr id="6" name="Connector 6"/>
          <p:cNvCxnSpPr/>
          <p:nvPr/>
        </p:nvCxnSpPr>
        <p:spPr>
          <a:xfrm>
            <a:off x="756268" y="6181746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34250" r="34250"/>
          <a:stretch>
            <a:fillRect/>
          </a:stretch>
        </p:blipFill>
        <p:spPr>
          <a:xfrm>
            <a:off x="7803289" y="1299241"/>
            <a:ext cx="3679824" cy="4906431"/>
          </a:xfrm>
          <a:prstGeom prst="rect">
            <a:avLst/>
          </a:prstGeom>
        </p:spPr>
      </p:pic>
      <p:cxnSp>
        <p:nvCxnSpPr>
          <p:cNvPr id="8" name="Connector 8"/>
          <p:cNvCxnSpPr/>
          <p:nvPr/>
        </p:nvCxnSpPr>
        <p:spPr>
          <a:xfrm>
            <a:off x="756268" y="3856089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分支策略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人员任务分配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管理任务分配占比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5DFC8-B8D9-9FF5-C695-CA9D271B98D1}"/>
              </a:ext>
            </a:extLst>
          </p:cNvPr>
          <p:cNvSpPr txBox="1"/>
          <p:nvPr/>
        </p:nvSpPr>
        <p:spPr>
          <a:xfrm>
            <a:off x="952500" y="1447800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张炳欣：负责人员任务分配 管理（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0.989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肖宇轩：负责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0.991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张盛易：负责原型设计（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0.988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王泽宇：负责甘特图（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0.992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张奕凡：负责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制作（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7708" r="17708"/>
          <a:stretch>
            <a:fillRect/>
          </a:stretch>
        </p:blipFill>
        <p:spPr>
          <a:xfrm>
            <a:off x="4070039" y="1545914"/>
            <a:ext cx="3861422" cy="3861422"/>
          </a:xfrm>
          <a:prstGeom prst="diamond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00" y="2235958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校园数字化转型浪潮中，智能问答机器人凭借其高效、便捷的特性脱颖而出，成为提升校务服务质量的关键驱动力。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00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智能问答新趋势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7972" y="2207383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随着LLM技术的飞速发展，本项目紧跟时代步伐，运用前沿技术，打造智能化问答系统，为校园管理注入新活力。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8535" y="5255554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项目成果将助力校园管理更加高效、智能，为教育信息化发展树立新标杆，开启智慧校园建设的新篇章。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535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LLM技术引领未来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4" y="5284129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智能问答机器人的实施，不仅有效缓解了校务部门的工作压力，还极大提升了师生的学习与生活体验。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62" y="470662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供需双方共受益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36435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17015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7890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TextBox 14"/>
          <p:cNvSpPr txBox="1"/>
          <p:nvPr/>
        </p:nvSpPr>
        <p:spPr>
          <a:xfrm>
            <a:off x="698470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13947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TextBox 16"/>
          <p:cNvSpPr txBox="1"/>
          <p:nvPr/>
        </p:nvSpPr>
        <p:spPr>
          <a:xfrm>
            <a:off x="694526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2492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/>
        </p:nvSpPr>
        <p:spPr>
          <a:xfrm>
            <a:off x="413071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8535" y="480187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推动校园智能化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AFA6-DD87-BBDC-5F4C-A2E3E28E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31D22-2441-0DAE-9586-931644B8F5A8}"/>
              </a:ext>
            </a:extLst>
          </p:cNvPr>
          <p:cNvSpPr txBox="1"/>
          <p:nvPr/>
        </p:nvSpPr>
        <p:spPr>
          <a:xfrm>
            <a:off x="-152400" y="762000"/>
            <a:ext cx="11811000" cy="596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需求优先级评估方法  • 标题：A KANO-based Approach for Requirement Prioritization in Educational Software Development  • 作者：Chen, X., &amp; Wang, L.  • 链接：  • 摘要：提出基于KANO模型的教育类软件需求分类框架，适合校务问答机器人的优先级排序逻辑。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 LLM在教育场景的应用  • 标题：Enhancing Campus Services with Large Language Models: A Case Study of Academic Q&amp;A Systems  • 作者：Zhang, Y., et al.  • 链接：  • 摘要：分析LLM在校园问答系统中的意图识别优化策略，包含准确率提升实验数据。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 校务系统数字化转型  • 标题：Digital Transformation in University Administration: Challenges and Best Practices  • 作者：Li, M., &amp; Smith, J.  • 链接：  • 摘要：探讨多部门协同下的需求冲突解决机制，适合引用在风险管理部分。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endParaRPr lang="en-US" altLang="zh-CN" sz="1600" dirty="0"/>
          </a:p>
          <a:p>
            <a:pPr indent="457200">
              <a:lnSpc>
                <a:spcPct val="150000"/>
              </a:lnSpc>
            </a:pPr>
            <a:r>
              <a:rPr lang="zh-CN" altLang="en-US" sz="1600" dirty="0"/>
              <a:t>技术文档与工具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Microsoft Project 甘特图教程  • 标题：Project Scheduling with GANTT Charts: A Step-by-Step Guide  • 来源：Microsoft官方文档  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Git分支管理策略  • 标题：Git Branching Strategies for Agile Teams  • 来源：Atlassian Git Tutorials  • 链接：开放获取资源平台1. Google Scholar  • 链接：  • 检索建议：关键词 "campus chatbot" + "LLM" 或 "requirement engineering" + "education“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arXiv预印本平台  • 链接：  • 检索建议：筛选 cs.CL（自然语言处理）或 cs.SE（软件工程）分类引用格式示例（APA第7版）Chen, X., &amp; Wang, L. (2024). A KANO-based Approach for Requirement Prioritization in Educational Software Development.  In 2024 IEEE International Conference on Software Engineering (ICSE), 123-130. https://doi.org/10.1109/xxxx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809B60D-EE93-7D67-4C37-B9781CD85B57}"/>
              </a:ext>
            </a:extLst>
          </p:cNvPr>
          <p:cNvSpPr txBox="1"/>
          <p:nvPr/>
        </p:nvSpPr>
        <p:spPr>
          <a:xfrm>
            <a:off x="1066800" y="152400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zh-CN" altLang="en-US" sz="4500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参考文献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17997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3913" y="4221937"/>
            <a:ext cx="6988435" cy="16491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96000"/>
              </a:lnSpc>
            </a:pPr>
            <a:r>
              <a:rPr lang="en-US" sz="93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0789" y="2041874"/>
            <a:ext cx="1412051" cy="958882"/>
            <a:chOff x="5360789" y="2041874"/>
            <a:chExt cx="1412051" cy="958882"/>
          </a:xfrm>
        </p:grpSpPr>
        <p:sp>
          <p:nvSpPr>
            <p:cNvPr id="3" name="AutoShape 3"/>
            <p:cNvSpPr/>
            <p:nvPr/>
          </p:nvSpPr>
          <p:spPr>
            <a:xfrm>
              <a:off x="5360834" y="2041874"/>
              <a:ext cx="1412006" cy="95888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4" name="AutoShape 4"/>
            <p:cNvSpPr/>
            <p:nvPr/>
          </p:nvSpPr>
          <p:spPr>
            <a:xfrm>
              <a:off x="5840455" y="2127885"/>
              <a:ext cx="452764" cy="830961"/>
            </a:xfrm>
            <a:prstGeom prst="rect">
              <a:avLst/>
            </a:prstGeom>
            <a:noFill/>
            <a:ln/>
          </p:spPr>
        </p:sp>
        <p:cxnSp>
          <p:nvCxnSpPr>
            <p:cNvPr id="5" name="Connector 5"/>
            <p:cNvCxnSpPr/>
            <p:nvPr/>
          </p:nvCxnSpPr>
          <p:spPr>
            <a:xfrm>
              <a:off x="5360789" y="3000732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6" name="Group 6"/>
          <p:cNvGrpSpPr/>
          <p:nvPr/>
        </p:nvGrpSpPr>
        <p:grpSpPr>
          <a:xfrm>
            <a:off x="5360789" y="2995898"/>
            <a:ext cx="1412051" cy="958882"/>
            <a:chOff x="5360789" y="2995898"/>
            <a:chExt cx="1412051" cy="958882"/>
          </a:xfrm>
        </p:grpSpPr>
        <p:sp>
          <p:nvSpPr>
            <p:cNvPr id="7" name="AutoShape 7"/>
            <p:cNvSpPr/>
            <p:nvPr/>
          </p:nvSpPr>
          <p:spPr>
            <a:xfrm>
              <a:off x="5360834" y="2995898"/>
              <a:ext cx="1412006" cy="958882"/>
            </a:xfrm>
            <a:prstGeom prst="rect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id="8" name="AutoShape 8"/>
            <p:cNvSpPr/>
            <p:nvPr/>
          </p:nvSpPr>
          <p:spPr>
            <a:xfrm>
              <a:off x="5840455" y="3083528"/>
              <a:ext cx="452764" cy="830961"/>
            </a:xfrm>
            <a:prstGeom prst="rect">
              <a:avLst/>
            </a:prstGeom>
            <a:noFill/>
            <a:ln/>
          </p:spPr>
        </p:sp>
        <p:cxnSp>
          <p:nvCxnSpPr>
            <p:cNvPr id="9" name="Connector 9"/>
            <p:cNvCxnSpPr/>
            <p:nvPr/>
          </p:nvCxnSpPr>
          <p:spPr>
            <a:xfrm>
              <a:off x="5360789" y="3954760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10" name="Group 10"/>
          <p:cNvGrpSpPr/>
          <p:nvPr/>
        </p:nvGrpSpPr>
        <p:grpSpPr>
          <a:xfrm>
            <a:off x="5360789" y="3954780"/>
            <a:ext cx="1412051" cy="958882"/>
            <a:chOff x="5360789" y="3954780"/>
            <a:chExt cx="1412051" cy="958882"/>
          </a:xfrm>
          <a:solidFill>
            <a:schemeClr val="accent1">
              <a:alpha val="100000"/>
            </a:schemeClr>
          </a:solidFill>
        </p:grpSpPr>
        <p:sp>
          <p:nvSpPr>
            <p:cNvPr id="11" name="AutoShape 11"/>
            <p:cNvSpPr/>
            <p:nvPr/>
          </p:nvSpPr>
          <p:spPr>
            <a:xfrm>
              <a:off x="5360834" y="3954780"/>
              <a:ext cx="1412006" cy="958882"/>
            </a:xfrm>
            <a:prstGeom prst="rect">
              <a:avLst/>
            </a:prstGeom>
            <a:grpFill/>
            <a:ln/>
          </p:spPr>
        </p:sp>
        <p:sp>
          <p:nvSpPr>
            <p:cNvPr id="12" name="AutoShape 12"/>
            <p:cNvSpPr/>
            <p:nvPr/>
          </p:nvSpPr>
          <p:spPr>
            <a:xfrm>
              <a:off x="5840455" y="4087178"/>
              <a:ext cx="452764" cy="769429"/>
            </a:xfrm>
            <a:prstGeom prst="rect">
              <a:avLst/>
            </a:prstGeom>
            <a:grpFill/>
            <a:ln/>
          </p:spPr>
        </p:sp>
        <p:cxnSp>
          <p:nvCxnSpPr>
            <p:cNvPr id="13" name="Connector 13"/>
            <p:cNvCxnSpPr/>
            <p:nvPr/>
          </p:nvCxnSpPr>
          <p:spPr>
            <a:xfrm>
              <a:off x="5360789" y="4913624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14" name="Group 14"/>
          <p:cNvGrpSpPr/>
          <p:nvPr/>
        </p:nvGrpSpPr>
        <p:grpSpPr>
          <a:xfrm>
            <a:off x="5360834" y="4913662"/>
            <a:ext cx="1412006" cy="958882"/>
            <a:chOff x="5360834" y="4913662"/>
            <a:chExt cx="1412006" cy="958882"/>
          </a:xfrm>
          <a:solidFill>
            <a:schemeClr val="accent2">
              <a:alpha val="100000"/>
            </a:schemeClr>
          </a:solidFill>
        </p:grpSpPr>
        <p:sp>
          <p:nvSpPr>
            <p:cNvPr id="15" name="AutoShape 15"/>
            <p:cNvSpPr/>
            <p:nvPr/>
          </p:nvSpPr>
          <p:spPr>
            <a:xfrm>
              <a:off x="5360834" y="4913662"/>
              <a:ext cx="1412006" cy="958882"/>
            </a:xfrm>
            <a:prstGeom prst="rect">
              <a:avLst/>
            </a:prstGeom>
            <a:grpFill/>
            <a:ln/>
          </p:spPr>
        </p:sp>
        <p:sp>
          <p:nvSpPr>
            <p:cNvPr id="16" name="AutoShape 16"/>
            <p:cNvSpPr/>
            <p:nvPr/>
          </p:nvSpPr>
          <p:spPr>
            <a:xfrm>
              <a:off x="5840455" y="5045678"/>
              <a:ext cx="452764" cy="769429"/>
            </a:xfrm>
            <a:prstGeom prst="rect">
              <a:avLst/>
            </a:prstGeom>
            <a:grpFill/>
            <a:ln/>
          </p:spPr>
        </p:sp>
      </p:grpSp>
      <p:sp>
        <p:nvSpPr>
          <p:cNvPr id="17" name="TextBox 1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项目概述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731977" y="3219926"/>
            <a:ext cx="1350622" cy="510730"/>
            <a:chOff x="6731977" y="3219926"/>
            <a:chExt cx="1350622" cy="510730"/>
          </a:xfrm>
        </p:grpSpPr>
        <p:sp>
          <p:nvSpPr>
            <p:cNvPr id="19" name="AutoShape 19"/>
            <p:cNvSpPr/>
            <p:nvPr/>
          </p:nvSpPr>
          <p:spPr>
            <a:xfrm rot="5400000">
              <a:off x="6731977" y="3219926"/>
              <a:ext cx="592455" cy="51073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0000"/>
              </a:schemeClr>
            </a:solidFill>
            <a:ln/>
          </p:spPr>
        </p:sp>
        <p:cxnSp>
          <p:nvCxnSpPr>
            <p:cNvPr id="20" name="Connector 20"/>
            <p:cNvCxnSpPr/>
            <p:nvPr/>
          </p:nvCxnSpPr>
          <p:spPr>
            <a:xfrm>
              <a:off x="7419780" y="3475328"/>
              <a:ext cx="662819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1" name="TextBox 21"/>
          <p:cNvSpPr txBox="1"/>
          <p:nvPr/>
        </p:nvSpPr>
        <p:spPr>
          <a:xfrm>
            <a:off x="1012866" y="1573460"/>
            <a:ext cx="2931336" cy="58535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项目背景与目标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2866" y="2144863"/>
            <a:ext cx="2931336" cy="146481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校务问答机器人项目，旨在通过前沿的LLM技术，为学校打造一个智能、高效且可靠的校务问答系统。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2866" y="4098312"/>
            <a:ext cx="2931336" cy="5721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功能模块划分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2866" y="4637428"/>
            <a:ext cx="2931336" cy="14957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项目将校务问答机器人的功能细分为问答服务、互动功能、管理员管理三大核心模块，便于开发与维护。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85898" y="2009327"/>
            <a:ext cx="2931336" cy="5717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技术架构概览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85898" y="2522153"/>
            <a:ext cx="2931336" cy="150553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项目采用先进的B/S系统架构，结合稳定的前后端分离技术，确保系统的高并发处理能力和良好的扩展性。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5898" y="4379878"/>
            <a:ext cx="2931336" cy="58602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遵循的标准与规范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85898" y="4912423"/>
            <a:ext cx="2931336" cy="14919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在项目执行过程中，我们将严格遵守WBS任务分解原则，确保项目任务清晰、责任到人，保障项目顺利实施。</a:t>
            </a:r>
          </a:p>
        </p:txBody>
      </p:sp>
      <p:sp>
        <p:nvSpPr>
          <p:cNvPr id="29" name="Freeform 29"/>
          <p:cNvSpPr/>
          <p:nvPr/>
        </p:nvSpPr>
        <p:spPr>
          <a:xfrm>
            <a:off x="5804877" y="225937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69135" y="214655"/>
                </a:moveTo>
                <a:lnTo>
                  <a:pt x="145618" y="214655"/>
                </a:lnTo>
                <a:lnTo>
                  <a:pt x="145618" y="126025"/>
                </a:lnTo>
                <a:cubicBezTo>
                  <a:pt x="137036" y="134036"/>
                  <a:pt x="126911" y="139960"/>
                  <a:pt x="115253" y="143808"/>
                </a:cubicBezTo>
                <a:lnTo>
                  <a:pt x="115253" y="122530"/>
                </a:lnTo>
                <a:cubicBezTo>
                  <a:pt x="121387" y="120520"/>
                  <a:pt x="128054" y="116700"/>
                  <a:pt x="135245" y="111081"/>
                </a:cubicBezTo>
                <a:cubicBezTo>
                  <a:pt x="142437" y="105461"/>
                  <a:pt x="147371" y="98908"/>
                  <a:pt x="150057" y="91421"/>
                </a:cubicBezTo>
                <a:lnTo>
                  <a:pt x="169135" y="91421"/>
                </a:lnTo>
                <a:lnTo>
                  <a:pt x="169135" y="214655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0" name="Freeform 30"/>
          <p:cNvSpPr/>
          <p:nvPr/>
        </p:nvSpPr>
        <p:spPr>
          <a:xfrm>
            <a:off x="5804877" y="3213402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93758" y="194558"/>
                </a:moveTo>
                <a:lnTo>
                  <a:pt x="193758" y="216437"/>
                </a:lnTo>
                <a:lnTo>
                  <a:pt x="111309" y="216437"/>
                </a:lnTo>
                <a:cubicBezTo>
                  <a:pt x="112195" y="208178"/>
                  <a:pt x="114871" y="200358"/>
                  <a:pt x="119339" y="192957"/>
                </a:cubicBezTo>
                <a:cubicBezTo>
                  <a:pt x="123796" y="185566"/>
                  <a:pt x="132607" y="175746"/>
                  <a:pt x="145761" y="163525"/>
                </a:cubicBezTo>
                <a:cubicBezTo>
                  <a:pt x="156343" y="153648"/>
                  <a:pt x="162839" y="146952"/>
                  <a:pt x="165240" y="143437"/>
                </a:cubicBezTo>
                <a:cubicBezTo>
                  <a:pt x="168478" y="138579"/>
                  <a:pt x="170097" y="133779"/>
                  <a:pt x="170097" y="129035"/>
                </a:cubicBezTo>
                <a:cubicBezTo>
                  <a:pt x="170097" y="123787"/>
                  <a:pt x="168697" y="119748"/>
                  <a:pt x="165897" y="116929"/>
                </a:cubicBezTo>
                <a:cubicBezTo>
                  <a:pt x="163097" y="114110"/>
                  <a:pt x="159229" y="112700"/>
                  <a:pt x="154286" y="112700"/>
                </a:cubicBezTo>
                <a:cubicBezTo>
                  <a:pt x="149409" y="112700"/>
                  <a:pt x="145523" y="114186"/>
                  <a:pt x="142637" y="117148"/>
                </a:cubicBezTo>
                <a:cubicBezTo>
                  <a:pt x="139751" y="120110"/>
                  <a:pt x="138084" y="125025"/>
                  <a:pt x="137655" y="131902"/>
                </a:cubicBezTo>
                <a:lnTo>
                  <a:pt x="114138" y="129550"/>
                </a:lnTo>
                <a:cubicBezTo>
                  <a:pt x="115529" y="116605"/>
                  <a:pt x="119901" y="107309"/>
                  <a:pt x="127264" y="101660"/>
                </a:cubicBezTo>
                <a:cubicBezTo>
                  <a:pt x="134626" y="96012"/>
                  <a:pt x="143828" y="93202"/>
                  <a:pt x="154867" y="93202"/>
                </a:cubicBezTo>
                <a:cubicBezTo>
                  <a:pt x="166964" y="93202"/>
                  <a:pt x="176470" y="96469"/>
                  <a:pt x="183385" y="102994"/>
                </a:cubicBezTo>
                <a:cubicBezTo>
                  <a:pt x="190300" y="109518"/>
                  <a:pt x="193758" y="117643"/>
                  <a:pt x="193758" y="127349"/>
                </a:cubicBezTo>
                <a:cubicBezTo>
                  <a:pt x="193758" y="132874"/>
                  <a:pt x="192767" y="138132"/>
                  <a:pt x="190786" y="143123"/>
                </a:cubicBezTo>
                <a:cubicBezTo>
                  <a:pt x="188805" y="148114"/>
                  <a:pt x="185671" y="153353"/>
                  <a:pt x="181375" y="158810"/>
                </a:cubicBezTo>
                <a:cubicBezTo>
                  <a:pt x="178527" y="162430"/>
                  <a:pt x="173384" y="167659"/>
                  <a:pt x="165935" y="174469"/>
                </a:cubicBezTo>
                <a:cubicBezTo>
                  <a:pt x="158496" y="181270"/>
                  <a:pt x="153781" y="185785"/>
                  <a:pt x="151800" y="188014"/>
                </a:cubicBezTo>
                <a:cubicBezTo>
                  <a:pt x="149819" y="190243"/>
                  <a:pt x="148219" y="192424"/>
                  <a:pt x="146990" y="194548"/>
                </a:cubicBezTo>
                <a:lnTo>
                  <a:pt x="193758" y="194548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1" name="Freeform 31"/>
          <p:cNvSpPr/>
          <p:nvPr/>
        </p:nvSpPr>
        <p:spPr>
          <a:xfrm>
            <a:off x="5804877" y="4172283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80927" y="203425"/>
                </a:moveTo>
                <a:cubicBezTo>
                  <a:pt x="173060" y="211017"/>
                  <a:pt x="163268" y="214798"/>
                  <a:pt x="151533" y="214798"/>
                </a:cubicBezTo>
                <a:cubicBezTo>
                  <a:pt x="140427" y="214798"/>
                  <a:pt x="131216" y="211607"/>
                  <a:pt x="123911" y="205226"/>
                </a:cubicBezTo>
                <a:cubicBezTo>
                  <a:pt x="116586" y="198844"/>
                  <a:pt x="112347" y="190510"/>
                  <a:pt x="111176" y="180203"/>
                </a:cubicBezTo>
                <a:lnTo>
                  <a:pt x="133950" y="177451"/>
                </a:lnTo>
                <a:cubicBezTo>
                  <a:pt x="134674" y="183232"/>
                  <a:pt x="136627" y="187652"/>
                  <a:pt x="139817" y="190719"/>
                </a:cubicBezTo>
                <a:cubicBezTo>
                  <a:pt x="142989" y="193777"/>
                  <a:pt x="146847" y="195310"/>
                  <a:pt x="151371" y="195310"/>
                </a:cubicBezTo>
                <a:cubicBezTo>
                  <a:pt x="156229" y="195310"/>
                  <a:pt x="160315" y="193462"/>
                  <a:pt x="163649" y="189767"/>
                </a:cubicBezTo>
                <a:cubicBezTo>
                  <a:pt x="166964" y="186080"/>
                  <a:pt x="168621" y="181108"/>
                  <a:pt x="168621" y="174850"/>
                </a:cubicBezTo>
                <a:cubicBezTo>
                  <a:pt x="168621" y="168935"/>
                  <a:pt x="167030" y="164230"/>
                  <a:pt x="163849" y="160763"/>
                </a:cubicBezTo>
                <a:cubicBezTo>
                  <a:pt x="160658" y="157296"/>
                  <a:pt x="156782" y="155572"/>
                  <a:pt x="152200" y="155572"/>
                </a:cubicBezTo>
                <a:cubicBezTo>
                  <a:pt x="149181" y="155572"/>
                  <a:pt x="145580" y="156162"/>
                  <a:pt x="141380" y="157324"/>
                </a:cubicBezTo>
                <a:lnTo>
                  <a:pt x="143970" y="138303"/>
                </a:lnTo>
                <a:cubicBezTo>
                  <a:pt x="150333" y="138474"/>
                  <a:pt x="155191" y="137093"/>
                  <a:pt x="158534" y="134169"/>
                </a:cubicBezTo>
                <a:cubicBezTo>
                  <a:pt x="161877" y="131245"/>
                  <a:pt x="163544" y="127359"/>
                  <a:pt x="163544" y="122511"/>
                </a:cubicBezTo>
                <a:cubicBezTo>
                  <a:pt x="163544" y="118386"/>
                  <a:pt x="162325" y="115110"/>
                  <a:pt x="159877" y="112652"/>
                </a:cubicBezTo>
                <a:cubicBezTo>
                  <a:pt x="157420" y="110204"/>
                  <a:pt x="154172" y="108976"/>
                  <a:pt x="150114" y="108976"/>
                </a:cubicBezTo>
                <a:cubicBezTo>
                  <a:pt x="146104" y="108976"/>
                  <a:pt x="142694" y="110366"/>
                  <a:pt x="139856" y="113147"/>
                </a:cubicBezTo>
                <a:cubicBezTo>
                  <a:pt x="137017" y="115929"/>
                  <a:pt x="135293" y="120005"/>
                  <a:pt x="134674" y="125349"/>
                </a:cubicBezTo>
                <a:lnTo>
                  <a:pt x="112947" y="121672"/>
                </a:lnTo>
                <a:cubicBezTo>
                  <a:pt x="114452" y="114224"/>
                  <a:pt x="116729" y="108271"/>
                  <a:pt x="119777" y="103813"/>
                </a:cubicBezTo>
                <a:cubicBezTo>
                  <a:pt x="122825" y="99355"/>
                  <a:pt x="127063" y="95860"/>
                  <a:pt x="132502" y="93307"/>
                </a:cubicBezTo>
                <a:cubicBezTo>
                  <a:pt x="137941" y="90754"/>
                  <a:pt x="144047" y="89487"/>
                  <a:pt x="150800" y="89487"/>
                </a:cubicBezTo>
                <a:cubicBezTo>
                  <a:pt x="162354" y="89487"/>
                  <a:pt x="171621" y="93174"/>
                  <a:pt x="178594" y="100546"/>
                </a:cubicBezTo>
                <a:cubicBezTo>
                  <a:pt x="184347" y="106575"/>
                  <a:pt x="187214" y="113386"/>
                  <a:pt x="187214" y="120977"/>
                </a:cubicBezTo>
                <a:cubicBezTo>
                  <a:pt x="187214" y="131750"/>
                  <a:pt x="181318" y="140351"/>
                  <a:pt x="169516" y="146771"/>
                </a:cubicBezTo>
                <a:cubicBezTo>
                  <a:pt x="176555" y="148276"/>
                  <a:pt x="182185" y="151657"/>
                  <a:pt x="186395" y="156896"/>
                </a:cubicBezTo>
                <a:cubicBezTo>
                  <a:pt x="190614" y="162144"/>
                  <a:pt x="192719" y="168469"/>
                  <a:pt x="192719" y="175889"/>
                </a:cubicBezTo>
                <a:cubicBezTo>
                  <a:pt x="192729" y="186671"/>
                  <a:pt x="188795" y="195844"/>
                  <a:pt x="180927" y="203425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2" name="Freeform 32"/>
          <p:cNvSpPr/>
          <p:nvPr/>
        </p:nvSpPr>
        <p:spPr>
          <a:xfrm>
            <a:off x="5804877" y="5131165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5819" y="167478"/>
                </a:moveTo>
                <a:lnTo>
                  <a:pt x="155819" y="125520"/>
                </a:lnTo>
                <a:lnTo>
                  <a:pt x="127521" y="167478"/>
                </a:lnTo>
                <a:lnTo>
                  <a:pt x="155819" y="167478"/>
                </a:lnTo>
                <a:close/>
              </a:path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93777" y="188014"/>
                </a:moveTo>
                <a:lnTo>
                  <a:pt x="178594" y="188014"/>
                </a:lnTo>
                <a:lnTo>
                  <a:pt x="178594" y="212731"/>
                </a:lnTo>
                <a:lnTo>
                  <a:pt x="155819" y="212731"/>
                </a:lnTo>
                <a:lnTo>
                  <a:pt x="155819" y="188014"/>
                </a:lnTo>
                <a:lnTo>
                  <a:pt x="105518" y="188014"/>
                </a:lnTo>
                <a:lnTo>
                  <a:pt x="105518" y="167564"/>
                </a:lnTo>
                <a:lnTo>
                  <a:pt x="158839" y="89497"/>
                </a:lnTo>
                <a:lnTo>
                  <a:pt x="178594" y="89497"/>
                </a:lnTo>
                <a:lnTo>
                  <a:pt x="178594" y="167478"/>
                </a:lnTo>
                <a:lnTo>
                  <a:pt x="193777" y="167478"/>
                </a:lnTo>
                <a:lnTo>
                  <a:pt x="193777" y="188014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3" name="AutoShape 33"/>
          <p:cNvSpPr/>
          <p:nvPr/>
        </p:nvSpPr>
        <p:spPr>
          <a:xfrm rot="16200000">
            <a:off x="4847268" y="4178808"/>
            <a:ext cx="592455" cy="510730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34" name="Connector 34"/>
          <p:cNvCxnSpPr/>
          <p:nvPr/>
        </p:nvCxnSpPr>
        <p:spPr>
          <a:xfrm>
            <a:off x="4074144" y="4432739"/>
            <a:ext cx="662819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AutoShape 35"/>
          <p:cNvSpPr/>
          <p:nvPr/>
        </p:nvSpPr>
        <p:spPr>
          <a:xfrm rot="16200000">
            <a:off x="4847268" y="2265902"/>
            <a:ext cx="592455" cy="510730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36" name="Connector 36"/>
          <p:cNvCxnSpPr/>
          <p:nvPr/>
        </p:nvCxnSpPr>
        <p:spPr>
          <a:xfrm>
            <a:off x="4074144" y="2521300"/>
            <a:ext cx="662819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7"/>
          <p:cNvGrpSpPr/>
          <p:nvPr/>
        </p:nvGrpSpPr>
        <p:grpSpPr>
          <a:xfrm>
            <a:off x="6721559" y="5137738"/>
            <a:ext cx="1350621" cy="510730"/>
            <a:chOff x="6721559" y="5137738"/>
            <a:chExt cx="1350621" cy="510730"/>
          </a:xfrm>
        </p:grpSpPr>
        <p:sp>
          <p:nvSpPr>
            <p:cNvPr id="38" name="AutoShape 38"/>
            <p:cNvSpPr/>
            <p:nvPr/>
          </p:nvSpPr>
          <p:spPr>
            <a:xfrm rot="5400000">
              <a:off x="6721559" y="5137738"/>
              <a:ext cx="592455" cy="51073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0000"/>
              </a:schemeClr>
            </a:solidFill>
            <a:ln/>
          </p:spPr>
        </p:sp>
        <p:cxnSp>
          <p:nvCxnSpPr>
            <p:cNvPr id="39" name="Connector 39"/>
            <p:cNvCxnSpPr/>
            <p:nvPr/>
          </p:nvCxnSpPr>
          <p:spPr>
            <a:xfrm>
              <a:off x="7409361" y="5393139"/>
              <a:ext cx="662819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促进管理创新升级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引入先进管理理念和技术手段，推动校务管理模式的创新与发展，实现管理流程的持续优化和升级。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提升校务服务效率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通过自动化处理大量常规校务咨询，减少人工干预，显著提升校务服务的响应速度与处理效率。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增强师生满意度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以智能、便捷的方式提供个性化服务，满足师生多样化需求，增强师生对校务服务的满意度和信任感。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项目目标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WBS分解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101FE5-196B-3000-B1FC-A6CABC32329E}"/>
              </a:ext>
            </a:extLst>
          </p:cNvPr>
          <p:cNvSpPr txBox="1"/>
          <p:nvPr/>
        </p:nvSpPr>
        <p:spPr>
          <a:xfrm>
            <a:off x="457200" y="327660"/>
            <a:ext cx="10591800" cy="668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obs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C572F-42CC-F64F-1072-297807308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872470" cy="497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5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12109" r="12109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项目立项与团队组建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项目立项明确教育机器人目标，团队组建涵盖技术、需求、质量，分工明确，高效推进项目准备。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利益相关方识别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项目识别多方利益相关，包括师生、校务部门，确保需求全面，促进项目顺利推进，实现共赢局面。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项目启动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20203C"/>
      </a:lt1>
      <a:dk2>
        <a:srgbClr val="FFFFFF"/>
      </a:dk2>
      <a:lt2>
        <a:srgbClr val="30355C"/>
      </a:lt2>
      <a:accent1>
        <a:srgbClr val="FE6D77"/>
      </a:accent1>
      <a:accent2>
        <a:srgbClr val="FE6D77"/>
      </a:accent2>
      <a:accent3>
        <a:srgbClr val="E7515B"/>
      </a:accent3>
      <a:accent4>
        <a:srgbClr val="CC3E47"/>
      </a:accent4>
      <a:accent5>
        <a:srgbClr val="BA2730"/>
      </a:accent5>
      <a:accent6>
        <a:srgbClr val="B5162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1470</Words>
  <Application>Microsoft Office PowerPoint</Application>
  <PresentationFormat>宽屏</PresentationFormat>
  <Paragraphs>264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Microsoft Yahei</vt:lpstr>
      <vt:lpstr>Arial</vt:lpstr>
      <vt:lpstr>Calibri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顾肖安琪</dc:creator>
  <cp:lastModifiedBy>炳欣 张</cp:lastModifiedBy>
  <cp:revision>7</cp:revision>
  <dcterms:created xsi:type="dcterms:W3CDTF">2006-08-16T00:00:00Z</dcterms:created>
  <dcterms:modified xsi:type="dcterms:W3CDTF">2025-03-11T07:50:38Z</dcterms:modified>
</cp:coreProperties>
</file>